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36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72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08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744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180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616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052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488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A3A5"/>
    <a:srgbClr val="00CC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62" autoAdjust="0"/>
  </p:normalViewPr>
  <p:slideViewPr>
    <p:cSldViewPr>
      <p:cViewPr varScale="1">
        <p:scale>
          <a:sx n="25" d="100"/>
          <a:sy n="25" d="100"/>
        </p:scale>
        <p:origin x="720" y="192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3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8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7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6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0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4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12/1/22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39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12/1/22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6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12/1/22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49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12/1/22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54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3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3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87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08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4pPr>
            <a:lvl5pPr marL="877744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5pPr>
            <a:lvl6pPr marL="1097180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6pPr>
            <a:lvl7pPr marL="1316616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7pPr>
            <a:lvl8pPr marL="1536052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8pPr>
            <a:lvl9pPr marL="1755488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12/1/22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89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2"/>
            <a:ext cx="19385280" cy="2172462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2"/>
            <a:ext cx="19385280" cy="2172462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12/1/22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50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3"/>
            <a:ext cx="19392903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360" indent="0">
              <a:buNone/>
              <a:defRPr sz="9600" b="1"/>
            </a:lvl2pPr>
            <a:lvl3pPr marL="4388720" indent="0">
              <a:buNone/>
              <a:defRPr sz="8600" b="1"/>
            </a:lvl3pPr>
            <a:lvl4pPr marL="6583080" indent="0">
              <a:buNone/>
              <a:defRPr sz="7700" b="1"/>
            </a:lvl4pPr>
            <a:lvl5pPr marL="8777440" indent="0">
              <a:buNone/>
              <a:defRPr sz="7700" b="1"/>
            </a:lvl5pPr>
            <a:lvl6pPr marL="10971800" indent="0">
              <a:buNone/>
              <a:defRPr sz="7700" b="1"/>
            </a:lvl6pPr>
            <a:lvl7pPr marL="13166160" indent="0">
              <a:buNone/>
              <a:defRPr sz="7700" b="1"/>
            </a:lvl7pPr>
            <a:lvl8pPr marL="15360520" indent="0">
              <a:buNone/>
              <a:defRPr sz="7700" b="1"/>
            </a:lvl8pPr>
            <a:lvl9pPr marL="175548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1"/>
            <a:ext cx="19392903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3"/>
            <a:ext cx="19400521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360" indent="0">
              <a:buNone/>
              <a:defRPr sz="9600" b="1"/>
            </a:lvl2pPr>
            <a:lvl3pPr marL="4388720" indent="0">
              <a:buNone/>
              <a:defRPr sz="8600" b="1"/>
            </a:lvl3pPr>
            <a:lvl4pPr marL="6583080" indent="0">
              <a:buNone/>
              <a:defRPr sz="7700" b="1"/>
            </a:lvl4pPr>
            <a:lvl5pPr marL="8777440" indent="0">
              <a:buNone/>
              <a:defRPr sz="7700" b="1"/>
            </a:lvl5pPr>
            <a:lvl6pPr marL="10971800" indent="0">
              <a:buNone/>
              <a:defRPr sz="7700" b="1"/>
            </a:lvl6pPr>
            <a:lvl7pPr marL="13166160" indent="0">
              <a:buNone/>
              <a:defRPr sz="7700" b="1"/>
            </a:lvl7pPr>
            <a:lvl8pPr marL="15360520" indent="0">
              <a:buNone/>
              <a:defRPr sz="7700" b="1"/>
            </a:lvl8pPr>
            <a:lvl9pPr marL="175548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1"/>
            <a:ext cx="19400521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12/1/22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47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12/1/22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12/1/22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52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1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800"/>
            </a:lvl1pPr>
            <a:lvl2pPr marL="2194360" indent="0">
              <a:buNone/>
              <a:defRPr sz="5700"/>
            </a:lvl2pPr>
            <a:lvl3pPr marL="4388720" indent="0">
              <a:buNone/>
              <a:defRPr sz="4800"/>
            </a:lvl3pPr>
            <a:lvl4pPr marL="6583080" indent="0">
              <a:buNone/>
              <a:defRPr sz="4300"/>
            </a:lvl4pPr>
            <a:lvl5pPr marL="8777440" indent="0">
              <a:buNone/>
              <a:defRPr sz="4300"/>
            </a:lvl5pPr>
            <a:lvl6pPr marL="10971800" indent="0">
              <a:buNone/>
              <a:defRPr sz="4300"/>
            </a:lvl6pPr>
            <a:lvl7pPr marL="13166160" indent="0">
              <a:buNone/>
              <a:defRPr sz="4300"/>
            </a:lvl7pPr>
            <a:lvl8pPr marL="15360520" indent="0">
              <a:buNone/>
              <a:defRPr sz="4300"/>
            </a:lvl8pPr>
            <a:lvl9pPr marL="175548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12/1/22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52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1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360" indent="0">
              <a:buNone/>
              <a:defRPr sz="13400"/>
            </a:lvl2pPr>
            <a:lvl3pPr marL="4388720" indent="0">
              <a:buNone/>
              <a:defRPr sz="11500"/>
            </a:lvl3pPr>
            <a:lvl4pPr marL="6583080" indent="0">
              <a:buNone/>
              <a:defRPr sz="9600"/>
            </a:lvl4pPr>
            <a:lvl5pPr marL="8777440" indent="0">
              <a:buNone/>
              <a:defRPr sz="9600"/>
            </a:lvl5pPr>
            <a:lvl6pPr marL="10971800" indent="0">
              <a:buNone/>
              <a:defRPr sz="9600"/>
            </a:lvl6pPr>
            <a:lvl7pPr marL="13166160" indent="0">
              <a:buNone/>
              <a:defRPr sz="9600"/>
            </a:lvl7pPr>
            <a:lvl8pPr marL="15360520" indent="0">
              <a:buNone/>
              <a:defRPr sz="9600"/>
            </a:lvl8pPr>
            <a:lvl9pPr marL="175548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3"/>
            <a:ext cx="26334720" cy="3863338"/>
          </a:xfrm>
        </p:spPr>
        <p:txBody>
          <a:bodyPr/>
          <a:lstStyle>
            <a:lvl1pPr marL="0" indent="0">
              <a:buNone/>
              <a:defRPr sz="6800"/>
            </a:lvl1pPr>
            <a:lvl2pPr marL="2194360" indent="0">
              <a:buNone/>
              <a:defRPr sz="5700"/>
            </a:lvl2pPr>
            <a:lvl3pPr marL="4388720" indent="0">
              <a:buNone/>
              <a:defRPr sz="4800"/>
            </a:lvl3pPr>
            <a:lvl4pPr marL="6583080" indent="0">
              <a:buNone/>
              <a:defRPr sz="4300"/>
            </a:lvl4pPr>
            <a:lvl5pPr marL="8777440" indent="0">
              <a:buNone/>
              <a:defRPr sz="4300"/>
            </a:lvl5pPr>
            <a:lvl6pPr marL="10971800" indent="0">
              <a:buNone/>
              <a:defRPr sz="4300"/>
            </a:lvl6pPr>
            <a:lvl7pPr marL="13166160" indent="0">
              <a:buNone/>
              <a:defRPr sz="4300"/>
            </a:lvl7pPr>
            <a:lvl8pPr marL="15360520" indent="0">
              <a:buNone/>
              <a:defRPr sz="4300"/>
            </a:lvl8pPr>
            <a:lvl9pPr marL="175548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12/1/22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9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872" tIns="219436" rIns="438872" bIns="21943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2"/>
            <a:ext cx="39502080" cy="21724623"/>
          </a:xfrm>
          <a:prstGeom prst="rect">
            <a:avLst/>
          </a:prstGeom>
        </p:spPr>
        <p:txBody>
          <a:bodyPr vert="horz" lIns="438872" tIns="219436" rIns="438872" bIns="21943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3"/>
            <a:ext cx="10241280" cy="1752600"/>
          </a:xfrm>
          <a:prstGeom prst="rect">
            <a:avLst/>
          </a:prstGeom>
        </p:spPr>
        <p:txBody>
          <a:bodyPr vert="horz" lIns="438872" tIns="219436" rIns="438872" bIns="219436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B14B2-29F8-49BA-81A3-89EC41C11E22}" type="datetimeFigureOut">
              <a:rPr lang="en-US" smtClean="0"/>
              <a:t>12/1/22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</p:spPr>
        <p:txBody>
          <a:bodyPr vert="horz" lIns="438872" tIns="219436" rIns="438872" bIns="219436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3"/>
            <a:ext cx="10241280" cy="1752600"/>
          </a:xfrm>
          <a:prstGeom prst="rect">
            <a:avLst/>
          </a:prstGeom>
        </p:spPr>
        <p:txBody>
          <a:bodyPr vert="horz" lIns="438872" tIns="219436" rIns="438872" bIns="219436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544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87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770" indent="-1645770" algn="l" defTabSz="43887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835" indent="-1371475" algn="l" defTabSz="43887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5900" indent="-1097180" algn="l" defTabSz="43887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260" indent="-1097180" algn="l" defTabSz="43887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4620" indent="-1097180" algn="l" defTabSz="43887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8980" indent="-1097180" algn="l" defTabSz="43887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340" indent="-1097180" algn="l" defTabSz="43887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7700" indent="-1097180" algn="l" defTabSz="43887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059" indent="-1097180" algn="l" defTabSz="43887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36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72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08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44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180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16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052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488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o 17"/>
          <p:cNvGrpSpPr/>
          <p:nvPr/>
        </p:nvGrpSpPr>
        <p:grpSpPr>
          <a:xfrm>
            <a:off x="723900" y="798012"/>
            <a:ext cx="42443400" cy="5602788"/>
            <a:chOff x="835767" y="798012"/>
            <a:chExt cx="42443400" cy="5602788"/>
          </a:xfrm>
        </p:grpSpPr>
        <p:grpSp>
          <p:nvGrpSpPr>
            <p:cNvPr id="17" name="Gruppo 16"/>
            <p:cNvGrpSpPr/>
            <p:nvPr/>
          </p:nvGrpSpPr>
          <p:grpSpPr>
            <a:xfrm>
              <a:off x="873867" y="1102812"/>
              <a:ext cx="12192000" cy="4724400"/>
              <a:chOff x="873867" y="1102812"/>
              <a:chExt cx="12192000" cy="4724400"/>
            </a:xfrm>
          </p:grpSpPr>
          <p:pic>
            <p:nvPicPr>
              <p:cNvPr id="8" name="Immagine 7"/>
              <p:cNvPicPr>
                <a:picLocks noChangeAspect="1"/>
              </p:cNvPicPr>
              <p:nvPr/>
            </p:nvPicPr>
            <p:blipFill rotWithShape="1">
              <a:blip r:embed="rId2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541" r="2143" b="37026"/>
              <a:stretch/>
            </p:blipFill>
            <p:spPr>
              <a:xfrm>
                <a:off x="873867" y="1102812"/>
                <a:ext cx="12192000" cy="4724400"/>
              </a:xfrm>
              <a:prstGeom prst="rect">
                <a:avLst/>
              </a:prstGeom>
            </p:spPr>
          </p:pic>
          <p:grpSp>
            <p:nvGrpSpPr>
              <p:cNvPr id="4" name="Gruppo 3"/>
              <p:cNvGrpSpPr/>
              <p:nvPr/>
            </p:nvGrpSpPr>
            <p:grpSpPr>
              <a:xfrm>
                <a:off x="1197707" y="4114800"/>
                <a:ext cx="7872317" cy="1557000"/>
                <a:chOff x="1197707" y="4114800"/>
                <a:chExt cx="7872317" cy="1557000"/>
              </a:xfrm>
            </p:grpSpPr>
            <p:pic>
              <p:nvPicPr>
                <p:cNvPr id="14" name="Picture 2" descr="Home - IEEE Industry Applications Society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76424" y="4353300"/>
                  <a:ext cx="1716765" cy="10800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5" name="Picture 4" descr="Home - IEEE Power Electronics Society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351907" y="4591800"/>
                  <a:ext cx="2718117" cy="10800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6" name="Picture 8" descr="File:IEEE logo.svg - Wikimedia Commons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97707" y="4114800"/>
                  <a:ext cx="1919999" cy="10800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sp>
          <p:nvSpPr>
            <p:cNvPr id="2" name="Rettangolo arrotondato 1"/>
            <p:cNvSpPr/>
            <p:nvPr/>
          </p:nvSpPr>
          <p:spPr>
            <a:xfrm>
              <a:off x="835767" y="798012"/>
              <a:ext cx="42443400" cy="5602788"/>
            </a:xfrm>
            <a:prstGeom prst="roundRect">
              <a:avLst>
                <a:gd name="adj" fmla="val 12507"/>
              </a:avLst>
            </a:prstGeom>
            <a:noFill/>
            <a:ln w="127000">
              <a:solidFill>
                <a:srgbClr val="35A3A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4" name="CasellaDiTesto 23"/>
          <p:cNvSpPr txBox="1"/>
          <p:nvPr/>
        </p:nvSpPr>
        <p:spPr>
          <a:xfrm>
            <a:off x="13487400" y="1218243"/>
            <a:ext cx="2860177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en-US" sz="8800" b="1" kern="0" dirty="0">
                <a:latin typeface="Arial" pitchFamily="34" charset="0"/>
                <a:cs typeface="Arial" pitchFamily="34" charset="0"/>
              </a:rPr>
              <a:t>Paper Title should be 96pt font</a:t>
            </a:r>
          </a:p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en-US" sz="6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Author(s) Name</a:t>
            </a:r>
            <a:r>
              <a:rPr lang="en-US" sz="6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6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Author(s) Name</a:t>
            </a:r>
            <a:r>
              <a:rPr lang="en-US" sz="6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6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Author(s) Name</a:t>
            </a:r>
            <a:r>
              <a:rPr lang="en-US" sz="6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6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….</a:t>
            </a:r>
          </a:p>
          <a:p>
            <a:pPr>
              <a:spcBef>
                <a:spcPts val="1200"/>
              </a:spcBef>
              <a:spcAft>
                <a:spcPts val="2400"/>
              </a:spcAft>
            </a:pPr>
            <a:r>
              <a:rPr lang="en-US" sz="5400" b="1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5400" b="1" dirty="0">
                <a:latin typeface="Arial" pitchFamily="34" charset="0"/>
                <a:cs typeface="Arial" pitchFamily="34" charset="0"/>
              </a:rPr>
              <a:t>Author(s) Affiliation, </a:t>
            </a:r>
            <a:r>
              <a:rPr lang="en-US" sz="5400" b="1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5400" b="1" dirty="0">
                <a:latin typeface="Arial" pitchFamily="34" charset="0"/>
                <a:cs typeface="Arial" pitchFamily="34" charset="0"/>
              </a:rPr>
              <a:t>Author(s) Affiliation, </a:t>
            </a:r>
            <a:r>
              <a:rPr lang="en-US" sz="5400" b="1" baseline="30000" dirty="0">
                <a:latin typeface="Arial" pitchFamily="34" charset="0"/>
                <a:cs typeface="Arial" pitchFamily="34" charset="0"/>
              </a:rPr>
              <a:t>3,4,5</a:t>
            </a:r>
            <a:r>
              <a:rPr lang="en-US" sz="5400" b="1" dirty="0">
                <a:latin typeface="Arial" pitchFamily="34" charset="0"/>
                <a:cs typeface="Arial" pitchFamily="34" charset="0"/>
              </a:rPr>
              <a:t> Author(s) Affiliation</a:t>
            </a:r>
            <a:endParaRPr lang="it-IT" sz="5400" dirty="0"/>
          </a:p>
        </p:txBody>
      </p:sp>
      <p:sp>
        <p:nvSpPr>
          <p:cNvPr id="29" name="Rettangolo arrotondato 28"/>
          <p:cNvSpPr/>
          <p:nvPr/>
        </p:nvSpPr>
        <p:spPr>
          <a:xfrm>
            <a:off x="723900" y="6713213"/>
            <a:ext cx="42443400" cy="25366387"/>
          </a:xfrm>
          <a:prstGeom prst="roundRect">
            <a:avLst>
              <a:gd name="adj" fmla="val 2413"/>
            </a:avLst>
          </a:prstGeom>
          <a:noFill/>
          <a:ln w="127000">
            <a:solidFill>
              <a:srgbClr val="35A3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2194718" y="7599330"/>
            <a:ext cx="39501763" cy="22029738"/>
          </a:xfrm>
          <a:ln w="7620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>
                <a:latin typeface="Cambria" panose="02040503050406030204" pitchFamily="18" charset="0"/>
                <a:cs typeface="Arial" pitchFamily="34" charset="0"/>
              </a:rPr>
              <a:t>This poster template is provided as a sample only.  You may change the layout of your poster if you like.  </a:t>
            </a:r>
          </a:p>
          <a:p>
            <a:pPr marL="0" indent="0">
              <a:buNone/>
            </a:pPr>
            <a:r>
              <a:rPr lang="en-US" sz="6000" dirty="0">
                <a:latin typeface="Cambria" panose="02040503050406030204" pitchFamily="18" charset="0"/>
                <a:cs typeface="Arial" pitchFamily="34" charset="0"/>
              </a:rPr>
              <a:t>The following are guidelines recommended by ECCE for all posters to follow:</a:t>
            </a:r>
          </a:p>
          <a:p>
            <a:pPr marL="0" indent="0">
              <a:buNone/>
            </a:pPr>
            <a:endParaRPr lang="en-US" sz="6000" u="sng" dirty="0">
              <a:latin typeface="Cambria" panose="02040503050406030204" pitchFamily="18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6000" u="sng" dirty="0">
                <a:latin typeface="Cambria" panose="02040503050406030204" pitchFamily="18" charset="0"/>
                <a:cs typeface="Arial" pitchFamily="34" charset="0"/>
              </a:rPr>
              <a:t>Recommended Guidelines</a:t>
            </a:r>
          </a:p>
          <a:p>
            <a:pPr>
              <a:buFontTx/>
              <a:buAutoNum type="arabicPeriod"/>
            </a:pPr>
            <a:r>
              <a:rPr lang="en-US" sz="6000" dirty="0">
                <a:latin typeface="Cambria" panose="02040503050406030204" pitchFamily="18" charset="0"/>
                <a:cs typeface="Arial" pitchFamily="34" charset="0"/>
              </a:rPr>
              <a:t>Font should be sans serif type like Arial or Helvetica</a:t>
            </a:r>
          </a:p>
          <a:p>
            <a:pPr>
              <a:buFontTx/>
              <a:buAutoNum type="arabicPeriod"/>
            </a:pPr>
            <a:r>
              <a:rPr lang="en-US" sz="6000" dirty="0">
                <a:latin typeface="Cambria" panose="02040503050406030204" pitchFamily="18" charset="0"/>
                <a:cs typeface="Arial" pitchFamily="34" charset="0"/>
              </a:rPr>
              <a:t>Headings should be 48pt or larger</a:t>
            </a:r>
          </a:p>
          <a:p>
            <a:pPr>
              <a:buFontTx/>
              <a:buAutoNum type="arabicPeriod"/>
            </a:pPr>
            <a:r>
              <a:rPr lang="en-US" sz="6000" dirty="0">
                <a:latin typeface="Cambria" panose="02040503050406030204" pitchFamily="18" charset="0"/>
                <a:cs typeface="Arial" pitchFamily="34" charset="0"/>
              </a:rPr>
              <a:t>Text should be 36pt or larger</a:t>
            </a:r>
          </a:p>
          <a:p>
            <a:pPr>
              <a:buFontTx/>
              <a:buAutoNum type="arabicPeriod"/>
            </a:pPr>
            <a:r>
              <a:rPr lang="en-US" sz="6000" dirty="0">
                <a:latin typeface="Cambria" panose="02040503050406030204" pitchFamily="18" charset="0"/>
                <a:cs typeface="Arial" pitchFamily="34" charset="0"/>
              </a:rPr>
              <a:t>The smallest text size in figures and tables should be 24pt or larger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36499800" y="1539091"/>
            <a:ext cx="6480000" cy="4062651"/>
          </a:xfrm>
          <a:prstGeom prst="rect">
            <a:avLst/>
          </a:prstGeom>
          <a:noFill/>
          <a:ln w="50800"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dirty="0"/>
              <a:t>Institution logos</a:t>
            </a:r>
            <a:br>
              <a:rPr lang="en-US" dirty="0"/>
            </a:br>
            <a:r>
              <a:rPr lang="en-US" dirty="0"/>
              <a:t>(if any)</a:t>
            </a:r>
          </a:p>
        </p:txBody>
      </p:sp>
      <p:pic>
        <p:nvPicPr>
          <p:cNvPr id="10" name="Picture 9" descr="A screenshot of a video game&#10;&#10;Description automatically generated with low confidence">
            <a:extLst>
              <a:ext uri="{FF2B5EF4-FFF2-40B4-BE49-F238E27FC236}">
                <a16:creationId xmlns:a16="http://schemas.microsoft.com/office/drawing/2014/main" id="{E303C7D6-4042-1B68-933A-85365B607C8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5138" y="1218243"/>
            <a:ext cx="9295562" cy="174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32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122</Words>
  <Application>Microsoft Macintosh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mlendl</dc:creator>
  <cp:lastModifiedBy>Shari Connealy</cp:lastModifiedBy>
  <cp:revision>21</cp:revision>
  <dcterms:created xsi:type="dcterms:W3CDTF">2015-08-27T15:30:56Z</dcterms:created>
  <dcterms:modified xsi:type="dcterms:W3CDTF">2022-12-01T17:25:24Z</dcterms:modified>
</cp:coreProperties>
</file>